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3" r:id="rId3"/>
    <p:sldId id="294" r:id="rId4"/>
    <p:sldId id="284" r:id="rId5"/>
    <p:sldId id="286" r:id="rId6"/>
    <p:sldId id="287" r:id="rId7"/>
    <p:sldId id="288" r:id="rId8"/>
    <p:sldId id="289" r:id="rId9"/>
    <p:sldId id="291" r:id="rId10"/>
    <p:sldId id="292" r:id="rId11"/>
    <p:sldId id="296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F2C13-A923-43F6-A6B8-197E092D0916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B25A-5FEC-4489-A8AC-A55A2DCCA9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4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7051-13FE-4CB4-8303-29426696FE97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12.12.2020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6475" y="0"/>
            <a:ext cx="68580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+mn-lt"/>
              </a:rPr>
              <a:t>Муниципальное бюджетное дошкольное образовательное учреждение детский ясли-сад "Улыбка" </a:t>
            </a:r>
            <a:r>
              <a:rPr lang="ru-RU" sz="1600" dirty="0" err="1">
                <a:latin typeface="+mn-lt"/>
              </a:rPr>
              <a:t>Шипуновского</a:t>
            </a:r>
            <a:r>
              <a:rPr lang="ru-RU" sz="1600" dirty="0">
                <a:latin typeface="+mn-lt"/>
              </a:rPr>
              <a:t> района 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3647" y="2852936"/>
            <a:ext cx="6624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МАСТЕР - КЛАСС </a:t>
            </a:r>
            <a:endParaRPr lang="ru-RU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ДЛЯ </a:t>
            </a:r>
            <a:r>
              <a:rPr lang="ru-RU" sz="2000" dirty="0">
                <a:latin typeface="+mj-lt"/>
              </a:rPr>
              <a:t>ВОСПИТАТЕЛЕЙ ПО ЭКСПЕРИМЕНТИРОВАНИЮ С РАЗЛИЧНЫМИ МАТЕРИАЛАМИ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751966"/>
            <a:ext cx="3401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Выполнила:</a:t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cs typeface="Times New Roman" panose="02020603050405020304" pitchFamily="18" charset="0"/>
              </a:rPr>
              <a:t>воспитатель МБДОУ детского</a:t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cs typeface="Times New Roman" panose="02020603050405020304" pitchFamily="18" charset="0"/>
              </a:rPr>
              <a:t> ясли-сада «Улыбка»</a:t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Петрыкина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Юлия Сергеевна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6227996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Шипуново, 2020</a:t>
            </a:r>
            <a:endParaRPr lang="ru-RU" dirty="0"/>
          </a:p>
        </p:txBody>
      </p:sp>
      <p:sp>
        <p:nvSpPr>
          <p:cNvPr id="10" name="AutoShape 2" descr="https://fsd.multiurok.ru/html/2018/03/02/s_5a9986e9c8858/847032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F:\Юля\баннеры\847032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92696"/>
            <a:ext cx="277000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5846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    Вывод:</a:t>
            </a:r>
            <a:r>
              <a:rPr lang="ru-RU" sz="2400" dirty="0">
                <a:latin typeface="Cambria" pitchFamily="18" charset="0"/>
              </a:rPr>
              <a:t> Главное достоинство экспериментов, опытов которые  мы проводим  с детьми, позволяют ребенку взглянуть на окружающий мир по иному.  Он может увидеть новое в известном и  поменять точку зрения на предметы, явления, ситуации. Это расширяет границы познавательной деятельности, нужно лишь придать им необходимую направленность. В процессе экспериментирования идет обогащение памяти ребенка, активизируются его мыслительные процессы, так как постоянно возникает необходимость совершать операции анализа и синтеза, сравнения, классификации, обобщения</a:t>
            </a:r>
            <a:r>
              <a:rPr lang="ru-RU" sz="2400" dirty="0" smtClean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dirty="0">
                <a:latin typeface="Cambria" pitchFamily="18" charset="0"/>
              </a:rPr>
              <a:t>Спасибо за </a:t>
            </a:r>
            <a:r>
              <a:rPr lang="ru-RU" sz="6600" dirty="0" smtClean="0">
                <a:latin typeface="Cambria" pitchFamily="18" charset="0"/>
              </a:rPr>
              <a:t>внимание!</a:t>
            </a:r>
            <a:endParaRPr lang="ru-RU" sz="66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5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5000" dirty="0" smtClean="0">
                <a:latin typeface="Cambria" pitchFamily="18" charset="0"/>
              </a:rPr>
              <a:t>Удачи </a:t>
            </a:r>
            <a:r>
              <a:rPr lang="ru-RU" sz="5000" dirty="0" smtClean="0">
                <a:latin typeface="Cambria" pitchFamily="18" charset="0"/>
              </a:rPr>
              <a:t>в ваших экспериментах!</a:t>
            </a:r>
            <a:endParaRPr lang="ru-RU" sz="5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07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4599556" cy="45259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Расскажи – и я забуду,</a:t>
            </a:r>
            <a:b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покажи – и я запомню,</a:t>
            </a:r>
            <a:b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дай попробовать – и я пойму.</a:t>
            </a:r>
            <a:b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(Китайская пословица)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22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эксперемент\alisa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278663" cy="679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Денис\Desktop\эксперемент\multik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39374" y="3717032"/>
            <a:ext cx="1604625" cy="31409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8" y="116632"/>
            <a:ext cx="8784976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Cambria" pitchFamily="18" charset="0"/>
              </a:rPr>
              <a:t>Опыт № 1 «Цветы лотоса»</a:t>
            </a:r>
            <a:endParaRPr lang="ru-RU" sz="3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Cambria" pitchFamily="18" charset="0"/>
              </a:rPr>
              <a:t>    Вырежьте из цветной бумаги цветы с длинными лепестками. При помощи карандаша закрутите лепестки к центру. А теперь опустите кувшинки  на воду, налитую в таз. Буквально на ваших глазах лепестки цветов начнут распускаться. Это происходит потому, что бумага намокает, становится постепенно тяжелее и лепестки раскрываются.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1202" name="Picture 2" descr="C:\Users\Денис\Desktop\эксперемент\8352112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0350"/>
            <a:ext cx="2195736" cy="292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Cambria" pitchFamily="18" charset="0"/>
              </a:rPr>
              <a:t>Опыт № 2 «Танцующая виноградинка»</a:t>
            </a:r>
            <a:endParaRPr lang="ru-RU" sz="3000" dirty="0" smtClean="0">
              <a:latin typeface="Cambria" pitchFamily="18" charset="0"/>
            </a:endParaRPr>
          </a:p>
          <a:p>
            <a:r>
              <a:rPr lang="ru-RU" sz="2300" dirty="0" smtClean="0">
                <a:latin typeface="Cambria" pitchFamily="18" charset="0"/>
              </a:rPr>
              <a:t>Возьмите стакан со свежей газированной водой или лимонадом и бросьте в нее виноградинку. Она чуть тяжелее воды и опустится на дно. Но на нее тут же начнут садиться пузырьки газа, похожие на маленькие воздушные шарики. Вскоре их станет так много, что виноградинка всплывет.</a:t>
            </a:r>
          </a:p>
          <a:p>
            <a:r>
              <a:rPr lang="ru-RU" sz="2300" dirty="0" smtClean="0">
                <a:latin typeface="Cambria" pitchFamily="18" charset="0"/>
              </a:rPr>
              <a:t>Но на поверхности пузырьки лопнут, и газ улетит. Отяжелевшая виноградинка вновь опустится на дно. Здесь она снова покроется пузырьками газа и снова всплывет. Так будет продолжаться несколько раз, пока вода не «выдохнется».</a:t>
            </a:r>
          </a:p>
          <a:p>
            <a:endParaRPr lang="ru-RU" sz="2400" dirty="0">
              <a:latin typeface="Cambria" pitchFamily="18" charset="0"/>
            </a:endParaRPr>
          </a:p>
        </p:txBody>
      </p:sp>
      <p:pic>
        <p:nvPicPr>
          <p:cNvPr id="50178" name="Picture 2" descr="C:\Users\Денис\Desktop\эксперемент\1275794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60544"/>
            <a:ext cx="1428750" cy="1428750"/>
          </a:xfrm>
          <a:prstGeom prst="rect">
            <a:avLst/>
          </a:prstGeom>
          <a:noFill/>
        </p:spPr>
      </p:pic>
      <p:pic>
        <p:nvPicPr>
          <p:cNvPr id="50180" name="Picture 4" descr="C:\Users\Денис\Desktop\эксперемент\1275794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1428750" cy="1428750"/>
          </a:xfrm>
          <a:prstGeom prst="rect">
            <a:avLst/>
          </a:prstGeom>
          <a:noFill/>
        </p:spPr>
      </p:pic>
      <p:pic>
        <p:nvPicPr>
          <p:cNvPr id="50182" name="Picture 6" descr="C:\Users\Денис\Desktop\эксперемент\1275794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86758"/>
            <a:ext cx="1428750" cy="1428750"/>
          </a:xfrm>
          <a:prstGeom prst="rect">
            <a:avLst/>
          </a:prstGeom>
          <a:noFill/>
        </p:spPr>
      </p:pic>
      <p:pic>
        <p:nvPicPr>
          <p:cNvPr id="7" name="Рисунок 6" descr="C:\Users\Денис\Desktop\эксперемент\slide_39.jpg"/>
          <p:cNvPicPr/>
          <p:nvPr/>
        </p:nvPicPr>
        <p:blipFill>
          <a:blip r:embed="rId3" cstate="print"/>
          <a:srcRect l="27258" t="75231" r="28288" b="6058"/>
          <a:stretch>
            <a:fillRect/>
          </a:stretch>
        </p:blipFill>
        <p:spPr bwMode="auto">
          <a:xfrm>
            <a:off x="4751512" y="5389294"/>
            <a:ext cx="4392488" cy="149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Денис\Desktop\эксперемент\alisa-v-strane-chudes-kartinki-2.jpg"/>
          <p:cNvPicPr/>
          <p:nvPr/>
        </p:nvPicPr>
        <p:blipFill>
          <a:blip r:embed="rId4" cstate="print"/>
          <a:srcRect l="13559" t="4746" r="17627"/>
          <a:stretch>
            <a:fillRect/>
          </a:stretch>
        </p:blipFill>
        <p:spPr bwMode="auto">
          <a:xfrm>
            <a:off x="0" y="3960544"/>
            <a:ext cx="2483768" cy="289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6409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atin typeface="Cambria" pitchFamily="18" charset="0"/>
              </a:rPr>
              <a:t>Опыт № 3  </a:t>
            </a:r>
            <a:endParaRPr lang="ru-RU" sz="3000" dirty="0" smtClean="0">
              <a:latin typeface="Cambria" pitchFamily="18" charset="0"/>
            </a:endParaRPr>
          </a:p>
          <a:p>
            <a:pPr algn="just"/>
            <a:r>
              <a:rPr lang="ru-RU" sz="2300" dirty="0" smtClean="0">
                <a:latin typeface="Cambria" pitchFamily="18" charset="0"/>
              </a:rPr>
              <a:t>Вам понадобится 5 спичек.  Надломите их посредине, согните под прямым углом и положите на блюдце.  Капните несколько капель воды на сгибы спичек. Наблюдайте. Постепенно спички начнут расправляться и образуют звезду.</a:t>
            </a:r>
          </a:p>
          <a:p>
            <a:pPr algn="just"/>
            <a:r>
              <a:rPr lang="ru-RU" sz="2300" b="1" dirty="0" smtClean="0">
                <a:latin typeface="Cambria" pitchFamily="18" charset="0"/>
              </a:rPr>
              <a:t>  </a:t>
            </a:r>
            <a:r>
              <a:rPr lang="ru-RU" sz="2300" dirty="0" smtClean="0">
                <a:latin typeface="Cambria" pitchFamily="18" charset="0"/>
              </a:rPr>
              <a:t>Причина этого явления, которое называется капиллярность, в том, что волокна дерева впитывают влагу. Она ползет все дальше по капиллярам. Дерево набухает, а его уцелевшие волокна "толстеют", и они уже не могут сильно сгибаться и начинают расправляться.  </a:t>
            </a:r>
            <a:endParaRPr lang="ru-RU" sz="2300" dirty="0">
              <a:latin typeface="Cambria" pitchFamily="18" charset="0"/>
            </a:endParaRPr>
          </a:p>
        </p:txBody>
      </p:sp>
      <p:pic>
        <p:nvPicPr>
          <p:cNvPr id="4" name="Рисунок 3" descr="C:\Users\Денис\Desktop\эксперемент\slide_42.jpg"/>
          <p:cNvPicPr/>
          <p:nvPr/>
        </p:nvPicPr>
        <p:blipFill>
          <a:blip r:embed="rId2" cstate="print"/>
          <a:srcRect l="28217" t="66139" r="29133" b="6457"/>
          <a:stretch>
            <a:fillRect/>
          </a:stretch>
        </p:blipFill>
        <p:spPr bwMode="auto">
          <a:xfrm>
            <a:off x="5724128" y="4581128"/>
            <a:ext cx="3204864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C:\Users\Денис\Desktop\эксперемент\dogd_veter_due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4543397"/>
            <a:ext cx="3024337" cy="223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енис\Desktop\эксперемент\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99" y="4561504"/>
            <a:ext cx="2913563" cy="220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6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Cambria" pitchFamily="18" charset="0"/>
              </a:rPr>
              <a:t>Опыт № 4 «Радуга в стакане»</a:t>
            </a:r>
            <a:r>
              <a:rPr lang="ru-RU" sz="3000" dirty="0" smtClean="0">
                <a:latin typeface="Cambria" pitchFamily="18" charset="0"/>
              </a:rPr>
              <a:t/>
            </a:r>
            <a:br>
              <a:rPr lang="ru-RU" sz="3000" dirty="0" smtClean="0">
                <a:latin typeface="Cambria" pitchFamily="18" charset="0"/>
              </a:rPr>
            </a:br>
            <a:endParaRPr lang="ru-RU" sz="3000" dirty="0">
              <a:latin typeface="Cambria" pitchFamily="18" charset="0"/>
            </a:endParaRPr>
          </a:p>
        </p:txBody>
      </p:sp>
      <p:pic>
        <p:nvPicPr>
          <p:cNvPr id="5" name="Содержимое 4" descr="https://www.2mm.ru/uploads/article/images/1a(2).jpg"/>
          <p:cNvPicPr>
            <a:picLocks noGrp="1"/>
          </p:cNvPicPr>
          <p:nvPr>
            <p:ph idx="1"/>
          </p:nvPr>
        </p:nvPicPr>
        <p:blipFill>
          <a:blip r:embed="rId2" cstate="print"/>
          <a:srcRect l="4200" t="3043" r="12400" b="7826"/>
          <a:stretch>
            <a:fillRect/>
          </a:stretch>
        </p:blipFill>
        <p:spPr bwMode="auto">
          <a:xfrm>
            <a:off x="4067945" y="692696"/>
            <a:ext cx="2952327" cy="108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www.2mm.ru/uploads/article/images/2a(2).jpg"/>
          <p:cNvPicPr/>
          <p:nvPr/>
        </p:nvPicPr>
        <p:blipFill>
          <a:blip r:embed="rId3" cstate="print"/>
          <a:srcRect l="3600" t="4000" r="14800" b="7600"/>
          <a:stretch>
            <a:fillRect/>
          </a:stretch>
        </p:blipFill>
        <p:spPr bwMode="auto">
          <a:xfrm>
            <a:off x="323528" y="747394"/>
            <a:ext cx="28803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www.2mm.ru/uploads/article/images/4a(2).jpg"/>
          <p:cNvPicPr/>
          <p:nvPr/>
        </p:nvPicPr>
        <p:blipFill>
          <a:blip r:embed="rId4" cstate="print"/>
          <a:srcRect l="5528" t="6962" r="3266"/>
          <a:stretch>
            <a:fillRect/>
          </a:stretch>
        </p:blipFill>
        <p:spPr bwMode="auto">
          <a:xfrm>
            <a:off x="3995936" y="1808820"/>
            <a:ext cx="3024336" cy="136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www.2mm.ru/uploads/article/images/5a(2).jpg"/>
          <p:cNvPicPr/>
          <p:nvPr/>
        </p:nvPicPr>
        <p:blipFill>
          <a:blip r:embed="rId5" cstate="print"/>
          <a:srcRect l="23400" t="28500" r="18400"/>
          <a:stretch>
            <a:fillRect/>
          </a:stretch>
        </p:blipFill>
        <p:spPr bwMode="auto">
          <a:xfrm>
            <a:off x="-108520" y="3614176"/>
            <a:ext cx="165618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475656" y="3465862"/>
            <a:ext cx="748883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 чем же секрет этого опыта для детей? Концентрация сахара в каждой окрашенной жидкости была разной.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Чем больше сахара, тем выше плотность воды, тем она «тяжелее» и тем ниже этот слой будет в стакане.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Жидкость красного цвета с наименьшим содержанием сахара,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а соответственно с наименьшей плотностью, окажется на самом верху, а с наибольшим – синяя – внизу.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www.2mm.ru/uploads/article/images/3a(3).jpg"/>
          <p:cNvPicPr/>
          <p:nvPr/>
        </p:nvPicPr>
        <p:blipFill>
          <a:blip r:embed="rId6" cstate="print"/>
          <a:srcRect l="4400" t="10417" r="4400"/>
          <a:stretch>
            <a:fillRect/>
          </a:stretch>
        </p:blipFill>
        <p:spPr bwMode="auto">
          <a:xfrm>
            <a:off x="216024" y="2225901"/>
            <a:ext cx="2880320" cy="123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2" name="Picture 8" descr="Картинки по запросу раду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-229870"/>
            <a:ext cx="3096344" cy="147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6" name="Picture 12" descr="Картинки по запросу алиса в стране чуде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77594" y="1431470"/>
            <a:ext cx="1658902" cy="169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Cambria" pitchFamily="18" charset="0"/>
              </a:rPr>
              <a:t>Поставь рядом два стакана, накрой их листом бумаги. А теперь на середину листа попробуй поставить третий стакан. Стакан не держится – бумага прогнулась под его тяжестью. Что делать?... Сложи листок «гармошкой» и снова накрой им стаканы. Теперь поставь третий стакан сверху… Он держится! Его вес распределяется по обоим стаканам благодаря «гармошке», которая намного прочнее, чем обычный лист бумаги.</a:t>
            </a:r>
          </a:p>
          <a:p>
            <a:endParaRPr lang="ru-RU" dirty="0"/>
          </a:p>
        </p:txBody>
      </p:sp>
      <p:pic>
        <p:nvPicPr>
          <p:cNvPr id="6" name="Рисунок 5" descr="Картинки по запросу стакан на гармошке экспериментирование в доу"/>
          <p:cNvPicPr/>
          <p:nvPr/>
        </p:nvPicPr>
        <p:blipFill>
          <a:blip r:embed="rId2" cstate="print"/>
          <a:srcRect l="25185" t="7495" r="43533" b="55460"/>
          <a:stretch>
            <a:fillRect/>
          </a:stretch>
        </p:blipFill>
        <p:spPr bwMode="auto">
          <a:xfrm>
            <a:off x="2123728" y="4797152"/>
            <a:ext cx="374441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2192" y="188640"/>
            <a:ext cx="61560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latin typeface="Cambria" pitchFamily="18" charset="0"/>
              </a:rPr>
              <a:t>Опыт № 4«Стакан на гармошке»</a:t>
            </a:r>
            <a:endParaRPr lang="ru-RU" sz="30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65212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Cambria" pitchFamily="18" charset="0"/>
              </a:rPr>
              <a:t>Опыт № 5</a:t>
            </a:r>
            <a:r>
              <a:rPr lang="ru-RU" sz="3000" dirty="0" smtClean="0">
                <a:latin typeface="Cambria" pitchFamily="18" charset="0"/>
              </a:rPr>
              <a:t/>
            </a:r>
            <a:br>
              <a:rPr lang="ru-RU" sz="3000" dirty="0" smtClean="0">
                <a:latin typeface="Cambria" pitchFamily="18" charset="0"/>
              </a:rPr>
            </a:br>
            <a:endParaRPr lang="ru-RU" sz="30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64085"/>
            <a:ext cx="5616624" cy="40939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dirty="0" smtClean="0"/>
              <a:t>Накройте стакан с водой (необязательно полный) куском картона. Затем, придерживая картонку рукой, осторожно переверните стакан. Теперь уберите руку. Картонка останется на месте, и вода из стакана не выливается.</a:t>
            </a:r>
          </a:p>
          <a:p>
            <a:endParaRPr lang="ru-RU" dirty="0"/>
          </a:p>
        </p:txBody>
      </p:sp>
      <p:pic>
        <p:nvPicPr>
          <p:cNvPr id="55298" name="Picture 2" descr="Картинки по запросу капля на цвет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528392" cy="220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 l="23729" t="10571" r="23736"/>
          <a:stretch>
            <a:fillRect/>
          </a:stretch>
        </p:blipFill>
        <p:spPr bwMode="auto">
          <a:xfrm>
            <a:off x="6311007" y="4077072"/>
            <a:ext cx="2832993" cy="262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и по запросу опыт перевернутый стакан с вод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4332716" cy="154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Начальная</vt:lpstr>
      <vt:lpstr>Муниципальное бюджетное дошкольное образовательное учреждение детский ясли-сад "Улыбка" Шипуновского района  </vt:lpstr>
      <vt:lpstr>Расскажи – и я забуду, покажи – и я запомню, дай попробовать – и я пойму. (Китайская пословица)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№ 4 «Радуга в стакане» </vt:lpstr>
      <vt:lpstr> </vt:lpstr>
      <vt:lpstr>Опыт № 5 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  в детском саду</dc:title>
  <dc:creator>Valued Acer Customer</dc:creator>
  <cp:lastModifiedBy>Валя</cp:lastModifiedBy>
  <cp:revision>36</cp:revision>
  <dcterms:created xsi:type="dcterms:W3CDTF">2013-04-05T15:31:38Z</dcterms:created>
  <dcterms:modified xsi:type="dcterms:W3CDTF">2020-12-12T16:13:59Z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2034294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